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C4FF-2157-45FA-85E9-B3F230F4BA05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30E1-8B36-4DF0-85BF-F1F10247B4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C4FF-2157-45FA-85E9-B3F230F4BA05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30E1-8B36-4DF0-85BF-F1F10247B4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C4FF-2157-45FA-85E9-B3F230F4BA05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30E1-8B36-4DF0-85BF-F1F10247B4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C4FF-2157-45FA-85E9-B3F230F4BA05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30E1-8B36-4DF0-85BF-F1F10247B4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C4FF-2157-45FA-85E9-B3F230F4BA05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30E1-8B36-4DF0-85BF-F1F10247B4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C4FF-2157-45FA-85E9-B3F230F4BA05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30E1-8B36-4DF0-85BF-F1F10247B4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C4FF-2157-45FA-85E9-B3F230F4BA05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30E1-8B36-4DF0-85BF-F1F10247B4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C4FF-2157-45FA-85E9-B3F230F4BA05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30E1-8B36-4DF0-85BF-F1F10247B4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C4FF-2157-45FA-85E9-B3F230F4BA05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30E1-8B36-4DF0-85BF-F1F10247B4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C4FF-2157-45FA-85E9-B3F230F4BA05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30E1-8B36-4DF0-85BF-F1F10247B4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C4FF-2157-45FA-85E9-B3F230F4BA05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76F30E1-8B36-4DF0-85BF-F1F10247B4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1F2C4FF-2157-45FA-85E9-B3F230F4BA05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76F30E1-8B36-4DF0-85BF-F1F10247B4A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8600"/>
            <a:ext cx="9144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3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3600" dirty="0" smtClean="0">
                <a:solidFill>
                  <a:schemeClr val="accent1">
                    <a:lumMod val="50000"/>
                  </a:schemeClr>
                </a:solidFill>
              </a:rPr>
              <a:t>Content Prepared by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 algn="ctr"/>
            <a:r>
              <a:rPr lang="en-GB" sz="6000" b="1" dirty="0" smtClean="0">
                <a:solidFill>
                  <a:srgbClr val="C00000"/>
                </a:solidFill>
              </a:rPr>
              <a:t>Ms. C. SASIKALA</a:t>
            </a:r>
          </a:p>
          <a:p>
            <a:pPr algn="ctr"/>
            <a:r>
              <a:rPr lang="en-GB" sz="4400" dirty="0" smtClean="0">
                <a:solidFill>
                  <a:srgbClr val="00B050"/>
                </a:solidFill>
              </a:rPr>
              <a:t>Assistant Professor,</a:t>
            </a:r>
          </a:p>
          <a:p>
            <a:pPr algn="ctr"/>
            <a:r>
              <a:rPr lang="en-GB" sz="4400" dirty="0" smtClean="0">
                <a:solidFill>
                  <a:srgbClr val="00B050"/>
                </a:solidFill>
              </a:rPr>
              <a:t>Department of English,</a:t>
            </a:r>
          </a:p>
          <a:p>
            <a:pPr algn="ctr"/>
            <a:r>
              <a:rPr lang="en-GB" sz="4400" dirty="0" smtClean="0">
                <a:solidFill>
                  <a:srgbClr val="00B050"/>
                </a:solidFill>
              </a:rPr>
              <a:t>Jamal Mohamed College,</a:t>
            </a:r>
          </a:p>
          <a:p>
            <a:pPr algn="ctr"/>
            <a:r>
              <a:rPr lang="en-GB" sz="4400" dirty="0" err="1" smtClean="0">
                <a:solidFill>
                  <a:srgbClr val="00B050"/>
                </a:solidFill>
              </a:rPr>
              <a:t>Trichy</a:t>
            </a:r>
            <a:r>
              <a:rPr lang="en-GB" sz="4400" dirty="0" smtClean="0">
                <a:solidFill>
                  <a:srgbClr val="00B050"/>
                </a:solidFill>
              </a:rPr>
              <a:t> – 620 020.</a:t>
            </a:r>
            <a:endParaRPr lang="en-US" sz="4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400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FUTURE PERFECT TENSE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	Tom will have washed the car . (AV)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 The car will have been washed by Tom. (PV)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MODALS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1397000"/>
          <a:ext cx="6096000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ACTIVE VOICE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PASSIVE VOICE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Can/should/could/may/might</a:t>
                      </a:r>
                      <a:r>
                        <a:rPr lang="en-US" baseline="0" dirty="0" smtClean="0"/>
                        <a:t> +V1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Can/Should/Could/may/might+ be +V3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 I can eat</a:t>
                      </a:r>
                      <a:r>
                        <a:rPr lang="en-US" baseline="0" dirty="0" smtClean="0"/>
                        <a:t> ten apples.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 Ten apples can be eaten by me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2. He would ride a bike.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 A bike would be ridden by him.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477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IMPERATIVE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1397000"/>
          <a:ext cx="6096000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ACTIVE VOICE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PASSIVE VOICE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Commands/</a:t>
                      </a:r>
                      <a:r>
                        <a:rPr lang="en-US" baseline="0" dirty="0" smtClean="0"/>
                        <a:t> requests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Let + Object + be + V3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 Do the homework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 Let the homework be done.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2. Help the poor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 Let the poor be helped.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3. Open the window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 Let the window be opened.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553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YES OR NO TYPE QUESTIONS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1397000"/>
          <a:ext cx="6096000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3505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ACTIVE VOICE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PASSIVE VOICE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r>
                        <a:rPr lang="en-US" baseline="0" dirty="0" smtClean="0"/>
                        <a:t> or NO type questions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Helping verb + Object</a:t>
                      </a:r>
                      <a:r>
                        <a:rPr lang="en-US" baseline="0" dirty="0" smtClean="0"/>
                        <a:t> + V3+ by+ S?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 Do you like coffee?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 Is coffee</a:t>
                      </a:r>
                      <a:r>
                        <a:rPr lang="en-US" baseline="0" dirty="0" smtClean="0"/>
                        <a:t> liked by you?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2. Did she prepare lunch?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 Was lunch prepared by her?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477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WH- TYPE QUESTIONS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1397000"/>
          <a:ext cx="6096000" cy="293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ACTIVE VOICE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PASSIVE VOICE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Wh</a:t>
                      </a:r>
                      <a:r>
                        <a:rPr lang="en-US" dirty="0" smtClean="0"/>
                        <a:t>- type questions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By whom/ </a:t>
                      </a:r>
                      <a:r>
                        <a:rPr lang="en-US" dirty="0" err="1" smtClean="0"/>
                        <a:t>wh</a:t>
                      </a:r>
                      <a:r>
                        <a:rPr lang="en-US" dirty="0" smtClean="0"/>
                        <a:t>-question word + helping verb</a:t>
                      </a:r>
                      <a:r>
                        <a:rPr lang="en-US" baseline="0" dirty="0" smtClean="0"/>
                        <a:t> + object + V3+by+S 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1.Who broke this chair?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 By whom was this chair broken?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2. Where did he sell the fruits?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 Where were the fruits sold by him?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3. Why</a:t>
                      </a:r>
                      <a:r>
                        <a:rPr lang="en-US" baseline="0" dirty="0" smtClean="0"/>
                        <a:t> do you drink tea?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 Why is tea drunk by you?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52400"/>
            <a:ext cx="8839200" cy="6553200"/>
          </a:xfrm>
        </p:spPr>
        <p:txBody>
          <a:bodyPr/>
          <a:lstStyle/>
          <a:p>
            <a:pPr algn="l"/>
            <a:r>
              <a:rPr lang="en-US" sz="4000" dirty="0" smtClean="0">
                <a:solidFill>
                  <a:srgbClr val="FF0000"/>
                </a:solidFill>
              </a:rPr>
              <a:t>ACTIVE VOICE</a:t>
            </a:r>
          </a:p>
          <a:p>
            <a:pPr algn="l"/>
            <a:r>
              <a:rPr lang="en-US" sz="4000" dirty="0">
                <a:solidFill>
                  <a:schemeClr val="tx1"/>
                </a:solidFill>
              </a:rPr>
              <a:t>	</a:t>
            </a:r>
            <a:r>
              <a:rPr lang="en-US" sz="4000" dirty="0" smtClean="0">
                <a:solidFill>
                  <a:schemeClr val="tx1"/>
                </a:solidFill>
              </a:rPr>
              <a:t>If the subject is the doer of the action, the sentence is in active voice.</a:t>
            </a:r>
          </a:p>
          <a:p>
            <a:pPr algn="l"/>
            <a:r>
              <a:rPr lang="en-US" sz="4000" dirty="0">
                <a:solidFill>
                  <a:schemeClr val="tx1"/>
                </a:solidFill>
              </a:rPr>
              <a:t>	</a:t>
            </a:r>
            <a:r>
              <a:rPr lang="en-US" sz="4000" dirty="0" err="1" smtClean="0">
                <a:solidFill>
                  <a:schemeClr val="tx1"/>
                </a:solidFill>
              </a:rPr>
              <a:t>Eg</a:t>
            </a:r>
            <a:r>
              <a:rPr lang="en-US" sz="4000" dirty="0" smtClean="0">
                <a:solidFill>
                  <a:schemeClr val="tx1"/>
                </a:solidFill>
              </a:rPr>
              <a:t>: Rama kills a snake</a:t>
            </a:r>
          </a:p>
          <a:p>
            <a:pPr algn="l"/>
            <a:r>
              <a:rPr lang="en-US" sz="4000" dirty="0" smtClean="0">
                <a:solidFill>
                  <a:srgbClr val="FF0000"/>
                </a:solidFill>
              </a:rPr>
              <a:t>PASSIVE VOICE</a:t>
            </a:r>
          </a:p>
          <a:p>
            <a:pPr algn="l"/>
            <a:r>
              <a:rPr lang="en-US" sz="4000" dirty="0">
                <a:solidFill>
                  <a:schemeClr val="tx1"/>
                </a:solidFill>
              </a:rPr>
              <a:t>	</a:t>
            </a:r>
            <a:r>
              <a:rPr lang="en-US" sz="4000" dirty="0" smtClean="0">
                <a:solidFill>
                  <a:schemeClr val="tx1"/>
                </a:solidFill>
              </a:rPr>
              <a:t>If something is done by the subject, the sentence is in passive voice</a:t>
            </a:r>
          </a:p>
          <a:p>
            <a:pPr algn="l"/>
            <a:r>
              <a:rPr lang="en-US" sz="4000" dirty="0">
                <a:solidFill>
                  <a:schemeClr val="tx1"/>
                </a:solidFill>
              </a:rPr>
              <a:t>	</a:t>
            </a:r>
            <a:r>
              <a:rPr lang="en-US" sz="4000" dirty="0" err="1" smtClean="0">
                <a:solidFill>
                  <a:schemeClr val="tx1"/>
                </a:solidFill>
              </a:rPr>
              <a:t>Eg</a:t>
            </a:r>
            <a:r>
              <a:rPr lang="en-US" sz="4000" dirty="0" smtClean="0">
                <a:solidFill>
                  <a:schemeClr val="tx1"/>
                </a:solidFill>
              </a:rPr>
              <a:t>: A snake is killed by Rama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92D050"/>
                </a:solidFill>
              </a:rPr>
              <a:t>RULES:</a:t>
            </a:r>
          </a:p>
          <a:p>
            <a:pPr marL="571500" indent="-571500">
              <a:buAutoNum type="romanLcParenR"/>
            </a:pPr>
            <a:r>
              <a:rPr lang="en-US" dirty="0" smtClean="0"/>
              <a:t>The subject in the active voice becomes the object in the passive voice.</a:t>
            </a:r>
          </a:p>
          <a:p>
            <a:pPr marL="571500" indent="-571500">
              <a:buAutoNum type="romanLcParenR"/>
            </a:pPr>
            <a:r>
              <a:rPr lang="en-US" dirty="0" smtClean="0"/>
              <a:t>The object in the active voice becomes the subject in the passive voice.</a:t>
            </a:r>
          </a:p>
          <a:p>
            <a:pPr marL="571500" indent="-571500">
              <a:buAutoNum type="romanLcParenR"/>
            </a:pPr>
            <a:r>
              <a:rPr lang="en-US" dirty="0"/>
              <a:t> </a:t>
            </a:r>
            <a:r>
              <a:rPr lang="en-US" dirty="0" smtClean="0"/>
              <a:t>Preposition ‘by’ is used in the passive voice to give complete sense to the sentence.</a:t>
            </a:r>
          </a:p>
          <a:p>
            <a:pPr marL="571500" indent="-571500">
              <a:buAutoNum type="romanLcParenR"/>
            </a:pPr>
            <a:r>
              <a:rPr lang="en-US" dirty="0" smtClean="0"/>
              <a:t>You should not change the tense.</a:t>
            </a:r>
          </a:p>
          <a:p>
            <a:pPr marL="571500" indent="-571500">
              <a:buAutoNum type="romanLcParenR"/>
            </a:pPr>
            <a:r>
              <a:rPr lang="en-US" dirty="0" smtClean="0"/>
              <a:t>The meaning of the sentence does not change in the other voice.</a:t>
            </a:r>
          </a:p>
          <a:p>
            <a:pPr marL="571500" indent="-57150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4770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85800" y="685801"/>
          <a:ext cx="8001000" cy="3581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500"/>
                <a:gridCol w="4000500"/>
              </a:tblGrid>
              <a:tr h="86225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ACTIVE  VOICE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PASSIVE VOICE</a:t>
                      </a:r>
                      <a:endParaRPr lang="en-US" dirty="0"/>
                    </a:p>
                  </a:txBody>
                  <a:tcPr/>
                </a:tc>
              </a:tr>
              <a:tr h="29551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</a:t>
                      </a:r>
                      <a:endParaRPr lang="en-US" dirty="0"/>
                    </a:p>
                  </a:txBody>
                  <a:tcPr/>
                </a:tc>
              </a:tr>
              <a:tr h="29551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US</a:t>
                      </a:r>
                      <a:endParaRPr lang="en-US" dirty="0"/>
                    </a:p>
                  </a:txBody>
                  <a:tcPr/>
                </a:tc>
              </a:tr>
              <a:tr h="29551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YOU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YOU</a:t>
                      </a:r>
                      <a:endParaRPr lang="en-US" dirty="0"/>
                    </a:p>
                  </a:txBody>
                  <a:tcPr/>
                </a:tc>
              </a:tr>
              <a:tr h="29551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THEM</a:t>
                      </a:r>
                      <a:endParaRPr lang="en-US" dirty="0"/>
                    </a:p>
                  </a:txBody>
                  <a:tcPr/>
                </a:tc>
              </a:tr>
              <a:tr h="29551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HIM</a:t>
                      </a:r>
                      <a:endParaRPr lang="en-US" dirty="0"/>
                    </a:p>
                  </a:txBody>
                  <a:tcPr/>
                </a:tc>
              </a:tr>
              <a:tr h="29551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SHE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HER</a:t>
                      </a:r>
                      <a:endParaRPr lang="en-US" dirty="0"/>
                    </a:p>
                  </a:txBody>
                  <a:tcPr/>
                </a:tc>
              </a:tr>
              <a:tr h="52458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752600"/>
          <a:ext cx="88392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6400"/>
                <a:gridCol w="2946400"/>
                <a:gridCol w="2946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TENSE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PRESENT TENSE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PAST TENSE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WERE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FUTURE TENSE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PRESENT CONTINUOUS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IS BEING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ARE BEING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PAST CONTINUOUS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WAS BEING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WERE BEING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PRESENT PERFECT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HAVE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PAST PERFECT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FUTURE PERFECT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 HAVE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 HAVE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dirty="0" smtClean="0"/>
              <a:t>TENSE FORMATION</a:t>
            </a:r>
          </a:p>
          <a:p>
            <a:pPr>
              <a:buNone/>
            </a:pPr>
            <a:r>
              <a:rPr lang="en-US" sz="4000" dirty="0" smtClean="0"/>
              <a:t>SIMPLE PRESENT TENSE</a:t>
            </a:r>
          </a:p>
          <a:p>
            <a:pPr>
              <a:buNone/>
            </a:pPr>
            <a:r>
              <a:rPr lang="en-US" sz="4000" dirty="0" smtClean="0"/>
              <a:t>Singular --- He sees the picture (AV)</a:t>
            </a:r>
          </a:p>
          <a:p>
            <a:pPr>
              <a:buNone/>
            </a:pPr>
            <a:r>
              <a:rPr lang="en-US" sz="4000" dirty="0"/>
              <a:t>	</a:t>
            </a:r>
            <a:r>
              <a:rPr lang="en-US" sz="4000" dirty="0" smtClean="0"/>
              <a:t>		The picture is seen by him (PV)</a:t>
            </a:r>
          </a:p>
          <a:p>
            <a:pPr>
              <a:buNone/>
            </a:pPr>
            <a:r>
              <a:rPr lang="en-US" sz="4000" dirty="0" smtClean="0"/>
              <a:t>Plural --- He sees the pictures. (AV)</a:t>
            </a:r>
          </a:p>
          <a:p>
            <a:pPr>
              <a:buNone/>
            </a:pPr>
            <a:r>
              <a:rPr lang="en-US" sz="4000" dirty="0"/>
              <a:t>	</a:t>
            </a:r>
            <a:r>
              <a:rPr lang="en-US" sz="4000" dirty="0" smtClean="0"/>
              <a:t>	       The pictures are seen by him.(PV)</a:t>
            </a:r>
          </a:p>
          <a:p>
            <a:pPr>
              <a:buNone/>
            </a:pPr>
            <a:endParaRPr lang="en-US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477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PRESENT CONTINUOUS TENSE</a:t>
            </a:r>
          </a:p>
          <a:p>
            <a:pPr>
              <a:buNone/>
            </a:pPr>
            <a:r>
              <a:rPr lang="en-US" dirty="0" smtClean="0"/>
              <a:t>Singular ---- I am reading a book. (AV)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A book is being read by me. (PV)</a:t>
            </a:r>
          </a:p>
          <a:p>
            <a:pPr>
              <a:buNone/>
            </a:pPr>
            <a:r>
              <a:rPr lang="en-US" dirty="0" smtClean="0"/>
              <a:t>Plural---- I am reading books. (AV)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       Books are being read by me. (PV)</a:t>
            </a:r>
          </a:p>
          <a:p>
            <a:pPr>
              <a:buNone/>
            </a:pPr>
            <a:r>
              <a:rPr lang="en-US" dirty="0" smtClean="0"/>
              <a:t>PRESENT PERFECT TENSE</a:t>
            </a:r>
          </a:p>
          <a:p>
            <a:pPr>
              <a:buNone/>
            </a:pPr>
            <a:r>
              <a:rPr lang="en-US" dirty="0" smtClean="0"/>
              <a:t>Singular --- He has done the job. (AV)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The job has been done by him. (PV)</a:t>
            </a:r>
          </a:p>
          <a:p>
            <a:pPr>
              <a:buNone/>
            </a:pPr>
            <a:r>
              <a:rPr lang="en-US" dirty="0" smtClean="0"/>
              <a:t>Plural ---- They have seen the papers. (AV)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The papers have been seen by them. (PV)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SIMPLE PAST TENSE</a:t>
            </a:r>
          </a:p>
          <a:p>
            <a:pPr>
              <a:buNone/>
            </a:pPr>
            <a:r>
              <a:rPr lang="en-US" dirty="0" smtClean="0"/>
              <a:t>Singular ----She finished her work. (AV)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Her work was finished by her. (PV)</a:t>
            </a:r>
          </a:p>
          <a:p>
            <a:pPr>
              <a:buNone/>
            </a:pPr>
            <a:r>
              <a:rPr lang="en-US" dirty="0" smtClean="0"/>
              <a:t>Plural --- She finished her works. (AV)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 Her works were finished by her. (PV)</a:t>
            </a:r>
          </a:p>
          <a:p>
            <a:pPr>
              <a:buNone/>
            </a:pPr>
            <a:r>
              <a:rPr lang="en-US" dirty="0" smtClean="0"/>
              <a:t>PAST CONTINUOUS TENSE</a:t>
            </a:r>
          </a:p>
          <a:p>
            <a:pPr>
              <a:buNone/>
            </a:pPr>
            <a:r>
              <a:rPr lang="en-US" dirty="0" smtClean="0"/>
              <a:t>Singular --- Raj was working out exercise. (AV)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Exercise was being worked out by raj. (PV)</a:t>
            </a:r>
          </a:p>
          <a:p>
            <a:pPr>
              <a:buNone/>
            </a:pPr>
            <a:r>
              <a:rPr lang="en-US" dirty="0" smtClean="0"/>
              <a:t>Plural --- Raj was working out exercises. (AV)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dirty="0" smtClean="0"/>
              <a:t>Exercises were being worked out by Raj. (PV)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400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PAST PERFECT TENSE</a:t>
            </a:r>
          </a:p>
          <a:p>
            <a:pPr>
              <a:buNone/>
            </a:pPr>
            <a:r>
              <a:rPr lang="en-US" dirty="0" smtClean="0"/>
              <a:t>Singular --- They had done the project. (AV)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The project had been done by them. (PV)</a:t>
            </a:r>
          </a:p>
          <a:p>
            <a:pPr>
              <a:buNone/>
            </a:pPr>
            <a:r>
              <a:rPr lang="en-US" dirty="0" smtClean="0"/>
              <a:t>Plural ---- They had done the projects. (AV)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The projects had been done by them. (PV)</a:t>
            </a:r>
          </a:p>
          <a:p>
            <a:pPr>
              <a:buNone/>
            </a:pPr>
            <a:r>
              <a:rPr lang="en-US" dirty="0" smtClean="0"/>
              <a:t>SIMPLE FUTURE TENSE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 They will surely win the election. (AV)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The election will be surely won by them. (PV)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63</TotalTime>
  <Words>445</Words>
  <Application>Microsoft Office PowerPoint</Application>
  <PresentationFormat>On-screen Show (4:3)</PresentationFormat>
  <Paragraphs>144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ARUNKUMAR</dc:creator>
  <cp:lastModifiedBy>ARUN KUMAR</cp:lastModifiedBy>
  <cp:revision>22</cp:revision>
  <dcterms:created xsi:type="dcterms:W3CDTF">2020-11-16T19:22:33Z</dcterms:created>
  <dcterms:modified xsi:type="dcterms:W3CDTF">2023-04-08T08:30:55Z</dcterms:modified>
</cp:coreProperties>
</file>